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59"/>
  </p:notesMasterIdLst>
  <p:handoutMasterIdLst>
    <p:handoutMasterId r:id="rId60"/>
  </p:handoutMasterIdLst>
  <p:sldIdLst>
    <p:sldId id="256" r:id="rId2"/>
    <p:sldId id="274" r:id="rId3"/>
    <p:sldId id="301" r:id="rId4"/>
    <p:sldId id="291" r:id="rId5"/>
    <p:sldId id="295" r:id="rId6"/>
    <p:sldId id="347" r:id="rId7"/>
    <p:sldId id="346" r:id="rId8"/>
    <p:sldId id="294" r:id="rId9"/>
    <p:sldId id="297" r:id="rId10"/>
    <p:sldId id="350" r:id="rId11"/>
    <p:sldId id="351" r:id="rId12"/>
    <p:sldId id="298" r:id="rId13"/>
    <p:sldId id="345" r:id="rId14"/>
    <p:sldId id="335" r:id="rId15"/>
    <p:sldId id="336" r:id="rId16"/>
    <p:sldId id="303" r:id="rId17"/>
    <p:sldId id="304" r:id="rId18"/>
    <p:sldId id="342" r:id="rId19"/>
    <p:sldId id="354" r:id="rId20"/>
    <p:sldId id="344" r:id="rId21"/>
    <p:sldId id="313" r:id="rId22"/>
    <p:sldId id="327" r:id="rId23"/>
    <p:sldId id="321" r:id="rId24"/>
    <p:sldId id="323" r:id="rId25"/>
    <p:sldId id="340" r:id="rId26"/>
    <p:sldId id="343" r:id="rId27"/>
    <p:sldId id="315" r:id="rId28"/>
    <p:sldId id="324" r:id="rId29"/>
    <p:sldId id="337" r:id="rId30"/>
    <p:sldId id="330" r:id="rId31"/>
    <p:sldId id="334" r:id="rId32"/>
    <p:sldId id="333" r:id="rId33"/>
    <p:sldId id="331" r:id="rId34"/>
    <p:sldId id="332" r:id="rId35"/>
    <p:sldId id="316" r:id="rId36"/>
    <p:sldId id="325" r:id="rId37"/>
    <p:sldId id="339" r:id="rId38"/>
    <p:sldId id="317" r:id="rId39"/>
    <p:sldId id="322" r:id="rId40"/>
    <p:sldId id="341" r:id="rId41"/>
    <p:sldId id="352" r:id="rId42"/>
    <p:sldId id="305" r:id="rId43"/>
    <p:sldId id="306" r:id="rId44"/>
    <p:sldId id="307" r:id="rId45"/>
    <p:sldId id="308" r:id="rId46"/>
    <p:sldId id="309" r:id="rId47"/>
    <p:sldId id="319" r:id="rId48"/>
    <p:sldId id="355" r:id="rId49"/>
    <p:sldId id="311" r:id="rId50"/>
    <p:sldId id="328" r:id="rId51"/>
    <p:sldId id="326" r:id="rId52"/>
    <p:sldId id="348" r:id="rId53"/>
    <p:sldId id="349" r:id="rId54"/>
    <p:sldId id="318" r:id="rId55"/>
    <p:sldId id="293" r:id="rId56"/>
    <p:sldId id="302" r:id="rId57"/>
    <p:sldId id="287" r:id="rId58"/>
  </p:sldIdLst>
  <p:sldSz cx="9144000" cy="6858000" type="screen4x3"/>
  <p:notesSz cx="6797675" cy="9926638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57" userDrawn="1">
          <p15:clr>
            <a:srgbClr val="A4A3A4"/>
          </p15:clr>
        </p15:guide>
        <p15:guide id="2" orient="horz" pos="20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rillo Ribeiro Ferreira" initials="CRF" lastIdx="1" clrIdx="0">
    <p:extLst>
      <p:ext uri="{19B8F6BF-5375-455C-9EA6-DF929625EA0E}">
        <p15:presenceInfo xmlns:p15="http://schemas.microsoft.com/office/powerpoint/2012/main" userId="S-1-5-21-2431032759-3378403739-1469255557-92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1254"/>
    <a:srgbClr val="187792"/>
    <a:srgbClr val="0D0D0D"/>
    <a:srgbClr val="404040"/>
    <a:srgbClr val="FFC301"/>
    <a:srgbClr val="48453C"/>
    <a:srgbClr val="48455A"/>
    <a:srgbClr val="1E163E"/>
    <a:srgbClr val="82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82215" autoAdjust="0"/>
  </p:normalViewPr>
  <p:slideViewPr>
    <p:cSldViewPr snapToGrid="0">
      <p:cViewPr varScale="1">
        <p:scale>
          <a:sx n="77" d="100"/>
          <a:sy n="77" d="100"/>
        </p:scale>
        <p:origin x="1830" y="84"/>
      </p:cViewPr>
      <p:guideLst>
        <p:guide pos="2857"/>
        <p:guide orient="horz" pos="20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32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BA4EC-19F5-424E-8709-3D1DF002EA04}" type="datetimeFigureOut">
              <a:rPr lang="pt-BR" smtClean="0"/>
              <a:t>14/11/2014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08BD2-9929-4480-8138-3FCC6C03B4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12559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500FF-3928-4A24-91D5-8251DAC75193}" type="datetimeFigureOut">
              <a:rPr lang="pt-BR" smtClean="0"/>
              <a:t>14/11/2014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AEE03-51BD-41C6-9980-A0E9ED3B78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262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1166813" y="1241425"/>
            <a:ext cx="4464050" cy="3349625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1750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Mas naturalmente a intenção é que ela seja modular e flexível.</a:t>
            </a:r>
            <a:r>
              <a:rPr lang="pt-BR" baseline="0" dirty="0" smtClean="0"/>
              <a:t> Modular no sentido de permitir implementar (compor) novos algoritmos de forma simples... E Flexível é no sentido de permitir trabalhar com diversas coleções de artigos e idiomas.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3041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Porém com esse trabalho também pretendo criar um sistema para visualização dos agrupamentos </a:t>
            </a:r>
            <a:r>
              <a:rPr lang="pt-BR" sz="1600" dirty="0" smtClean="0">
                <a:solidFill>
                  <a:srgbClr val="187792"/>
                </a:solidFill>
                <a:latin typeface="Aleo" panose="020F0502020204030203" pitchFamily="34" charset="0"/>
              </a:rPr>
              <a:t>(</a:t>
            </a:r>
            <a:r>
              <a:rPr lang="pt-BR" sz="1600" b="1" i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hVINA</a:t>
            </a:r>
            <a:r>
              <a:rPr lang="pt-BR" sz="1600" dirty="0" smtClean="0">
                <a:solidFill>
                  <a:srgbClr val="187792"/>
                </a:solidFill>
                <a:latin typeface="Aleo" panose="020F0502020204030203" pitchFamily="34" charset="0"/>
              </a:rPr>
              <a:t>)</a:t>
            </a:r>
            <a:r>
              <a:rPr lang="pt-BR" sz="1200" dirty="0" smtClean="0">
                <a:latin typeface="Aleo" panose="020F0502020204030203" pitchFamily="34" charset="0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 ... </a:t>
            </a:r>
            <a:r>
              <a:rPr lang="pt-BR" sz="1200" dirty="0" smtClean="0">
                <a:latin typeface="Aleo" panose="020F0502020204030203" pitchFamily="34" charset="0"/>
              </a:rPr>
              <a:t>Com o intuito de ser uma interface gráfica da biblioteca.</a:t>
            </a:r>
          </a:p>
          <a:p>
            <a:endParaRPr lang="pt-BR" dirty="0" smtClean="0"/>
          </a:p>
          <a:p>
            <a:r>
              <a:rPr lang="pt-BR" dirty="0" smtClean="0"/>
              <a:t>Só</a:t>
            </a:r>
            <a:r>
              <a:rPr lang="pt-BR" baseline="0" dirty="0" smtClean="0"/>
              <a:t> lembrando que esse trabalho é uma TENTATIVA de ajudar a minimizar esse problema mostrado aqui anteriormente.. Ele não é uma bala de prata..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685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Criação de uma biblioteca que abranja todos os passos de uma solução de agrupamento.</a:t>
            </a:r>
          </a:p>
          <a:p>
            <a:r>
              <a:rPr lang="pt-BR" dirty="0" smtClean="0"/>
              <a:t>A biblioteca possui basicamente 5 passos, onde os 4 primeiros são categorizados como pré-processamento</a:t>
            </a:r>
            <a:r>
              <a:rPr lang="pt-BR" baseline="0" dirty="0" smtClean="0"/>
              <a:t> da coleção de artigos e o último passo é onde é feito o trabalho de agrupamento de fato.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5029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E naturalmente como a intenção é que ela</a:t>
            </a:r>
            <a:r>
              <a:rPr lang="pt-BR" baseline="0" dirty="0" smtClean="0"/>
              <a:t> seja flexível, </a:t>
            </a:r>
            <a:r>
              <a:rPr lang="pt-BR" dirty="0" smtClean="0"/>
              <a:t>o primeiro</a:t>
            </a:r>
            <a:r>
              <a:rPr lang="pt-BR" baseline="0" dirty="0" smtClean="0"/>
              <a:t> passo é identificar o idioma da coleção de artigos...</a:t>
            </a:r>
            <a:endParaRPr lang="pt-BR" dirty="0" smtClean="0"/>
          </a:p>
          <a:p>
            <a:endParaRPr lang="pt-BR" dirty="0" smtClean="0"/>
          </a:p>
          <a:p>
            <a:r>
              <a:rPr lang="pt-BR" baseline="0" dirty="0" smtClean="0"/>
              <a:t>E porque isso é necessário? pois os passos subsequentes necessitam dessa informação para serem mais eficazes.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9233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4030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>
                <a:latin typeface="Aleo" panose="020F0502020204030203" pitchFamily="34" charset="0"/>
              </a:rPr>
              <a:t>Existem diversas abordagens, porém a utilizada nesta biblioteca é método de n-grama.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4697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8146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5036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Além disso, cada idioma possui propriedades muito particulares.</a:t>
            </a:r>
          </a:p>
          <a:p>
            <a:endParaRPr lang="pt-BR" dirty="0" smtClean="0"/>
          </a:p>
          <a:p>
            <a:r>
              <a:rPr lang="pt-BR" dirty="0" smtClean="0"/>
              <a:t>http://nlp.stanford.edu/IR-book/html/htmledition/tokenization-1.html#fig:chinese-unseg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7315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São geralmente divididos nas classes: Plano</a:t>
            </a:r>
            <a:r>
              <a:rPr lang="pt-BR" sz="1200" baseline="0" dirty="0" smtClean="0">
                <a:latin typeface="Aleo" panose="020F0502020204030203" pitchFamily="34" charset="0"/>
              </a:rPr>
              <a:t> e hierárquico</a:t>
            </a:r>
            <a:endParaRPr lang="pt-BR" sz="1200" dirty="0" smtClean="0">
              <a:latin typeface="Aleo" panose="020F0502020204030203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8175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87865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E no</a:t>
            </a:r>
            <a:r>
              <a:rPr lang="pt-BR" sz="1200" baseline="0" dirty="0" smtClean="0">
                <a:latin typeface="Aleo" panose="020F0502020204030203" pitchFamily="34" charset="0"/>
              </a:rPr>
              <a:t> caso desse trabalho devido a natureza do problema, que é agrupar artigos jornalísticos, escolhi a abordagem hierárquica, devido a estrutura que ela chega que é uma árvore de grupos, o que permite a navegação entre esses grupos (tópicos) e por evidenciar melhor as relação </a:t>
            </a:r>
            <a:r>
              <a:rPr lang="pt-BR" sz="1200" baseline="0" dirty="0" err="1" smtClean="0">
                <a:latin typeface="Aleo" panose="020F0502020204030203" pitchFamily="34" charset="0"/>
              </a:rPr>
              <a:t>entre-grupos</a:t>
            </a:r>
            <a:r>
              <a:rPr lang="pt-BR" sz="1200" baseline="0" smtClean="0">
                <a:latin typeface="Aleo" panose="020F0502020204030203" pitchFamily="34" charset="0"/>
              </a:rPr>
              <a:t>.</a:t>
            </a:r>
            <a:endParaRPr lang="pt-BR" sz="1200" dirty="0" smtClean="0">
              <a:latin typeface="Aleo" panose="020F0502020204030203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038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634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Bom, a tarefa</a:t>
            </a:r>
            <a:r>
              <a:rPr lang="pt-BR" baseline="0" dirty="0" smtClean="0"/>
              <a:t> de classificar e agrupar documentos textuais remonta desde muito tempo... Só para se ter uma ideia, estima-se que a primeira biblioteca do mundo tenha surgido por volta do século VII (7) antes de CRISTO.</a:t>
            </a:r>
            <a:endParaRPr lang="pt-BR" dirty="0" smtClean="0"/>
          </a:p>
          <a:p>
            <a:r>
              <a:rPr lang="pt-BR" dirty="0" smtClean="0"/>
              <a:t>E a partir daí elas foram crescendo de acordo com o crescimento da produção do conhecimento. </a:t>
            </a:r>
          </a:p>
          <a:p>
            <a:r>
              <a:rPr lang="pt-BR" dirty="0" smtClean="0"/>
              <a:t>E organização</a:t>
            </a:r>
            <a:r>
              <a:rPr lang="pt-BR" baseline="0" dirty="0" smtClean="0"/>
              <a:t> vem sendo feita de forma manual desde então...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522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>
                <a:latin typeface="Aleo" panose="020F0502020204030203" pitchFamily="34" charset="0"/>
              </a:rPr>
              <a:t>E essa necessidade de organizar esses textos</a:t>
            </a:r>
            <a:r>
              <a:rPr lang="pt-BR" sz="1200" baseline="0" dirty="0" smtClean="0">
                <a:latin typeface="Aleo" panose="020F0502020204030203" pitchFamily="34" charset="0"/>
              </a:rPr>
              <a:t> é tão grande que em </a:t>
            </a:r>
            <a:r>
              <a:rPr lang="pt-BR" sz="1200" dirty="0" smtClean="0">
                <a:latin typeface="Aleo" panose="020F0502020204030203" pitchFamily="34" charset="0"/>
              </a:rPr>
              <a:t>1895, esses dois documentalistas,</a:t>
            </a:r>
            <a:r>
              <a:rPr lang="pt-BR" sz="1200" baseline="0" dirty="0" smtClean="0">
                <a:latin typeface="Aleo" panose="020F0502020204030203" pitchFamily="34" charset="0"/>
              </a:rPr>
              <a:t> </a:t>
            </a:r>
            <a:r>
              <a:rPr lang="pt-BR" sz="1200" dirty="0" smtClean="0">
                <a:latin typeface="Aleo" panose="020F0502020204030203" pitchFamily="34" charset="0"/>
              </a:rPr>
              <a:t>Paul </a:t>
            </a:r>
            <a:r>
              <a:rPr lang="pt-BR" sz="1200" dirty="0" err="1" smtClean="0">
                <a:latin typeface="Aleo" panose="020F0502020204030203" pitchFamily="34" charset="0"/>
              </a:rPr>
              <a:t>Otlet</a:t>
            </a:r>
            <a:r>
              <a:rPr lang="pt-BR" sz="1200" dirty="0" smtClean="0">
                <a:latin typeface="Aleo" panose="020F0502020204030203" pitchFamily="34" charset="0"/>
              </a:rPr>
              <a:t> e Henri La Fontaine criaram um centro internacional de documentação chamado </a:t>
            </a:r>
            <a:r>
              <a:rPr lang="pt-BR" sz="1200" dirty="0" err="1" smtClean="0">
                <a:latin typeface="Aleo" panose="020F0502020204030203" pitchFamily="34" charset="0"/>
              </a:rPr>
              <a:t>Mundaneum</a:t>
            </a:r>
            <a:r>
              <a:rPr lang="pt-BR" sz="1200" dirty="0" smtClean="0">
                <a:latin typeface="Aleo" panose="020F0502020204030203" pitchFamily="34" charset="0"/>
              </a:rPr>
              <a:t>. Que é considerado por muito como um precursor</a:t>
            </a:r>
            <a:r>
              <a:rPr lang="pt-BR" sz="1200" baseline="0" dirty="0" smtClean="0">
                <a:latin typeface="Aleo" panose="020F0502020204030203" pitchFamily="34" charset="0"/>
              </a:rPr>
              <a:t> dos sistema de buscas atuais. A diferença é que na época era feito tudo manualmente e foi tão interessante que no seu auge esse centro...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065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>
                <a:latin typeface="Aleo" panose="020F0502020204030203" pitchFamily="34" charset="0"/>
              </a:rPr>
              <a:t>.. </a:t>
            </a:r>
            <a:r>
              <a:rPr lang="pt-BR" sz="1200" baseline="0" dirty="0" smtClean="0">
                <a:latin typeface="Aleo" panose="020F0502020204030203" pitchFamily="34" charset="0"/>
              </a:rPr>
              <a:t>centro chegou a ter classificados mais de 16 milhões de documentos. E como tudo isso funcionava? Alguém interessado em determinado assunto mandava uma cartinha para esse centro e meses depois recebia uma resposta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07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Porém,</a:t>
            </a:r>
            <a:r>
              <a:rPr lang="pt-BR" baseline="0" dirty="0" smtClean="0"/>
              <a:t> com o criação da internet houve uma explosão de informação que tornou muito difícil a classificação pelo qual a Humanidade estava acostumada. Milhares e milhares de documentos passaram a ser criados diariamente e um sistema como aquele apresentado já não seria mais eficiente.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4208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Nunca se produziu tanta informação</a:t>
            </a:r>
            <a:r>
              <a:rPr lang="pt-BR" baseline="0" dirty="0" smtClean="0"/>
              <a:t> como nos tempos atuais</a:t>
            </a:r>
            <a:r>
              <a:rPr lang="pt-BR" dirty="0" smtClean="0"/>
              <a:t>.. Tanto que diversos especialista</a:t>
            </a:r>
            <a:r>
              <a:rPr lang="pt-BR" baseline="0" dirty="0" smtClean="0"/>
              <a:t>s no assunto alertam para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dificuldade que as pessoas têm de processar e absorver as informações excessivas, já que às vezes elas não conseguem discernir a importância do que estão lendo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044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.. E isso tem causando</a:t>
            </a:r>
            <a:r>
              <a:rPr lang="pt-BR" baseline="0" dirty="0" smtClean="0"/>
              <a:t> diversos problemas na sociedade, t</a:t>
            </a:r>
            <a:r>
              <a:rPr lang="pt-BR" dirty="0" smtClean="0"/>
              <a:t>anto que Richard Saul</a:t>
            </a:r>
            <a:r>
              <a:rPr lang="pt-BR" baseline="0" dirty="0" smtClean="0"/>
              <a:t> </a:t>
            </a:r>
            <a:r>
              <a:rPr lang="pt-BR" baseline="0" dirty="0" err="1" smtClean="0"/>
              <a:t>Wurman</a:t>
            </a:r>
            <a:r>
              <a:rPr lang="pt-BR" baseline="0" dirty="0" smtClean="0"/>
              <a:t> </a:t>
            </a:r>
            <a:r>
              <a:rPr lang="pt-BR" baseline="0" dirty="0" err="1" smtClean="0"/>
              <a:t>co-fundador</a:t>
            </a:r>
            <a:r>
              <a:rPr lang="pt-BR" baseline="0" dirty="0" smtClean="0"/>
              <a:t> do TED (aquelas conferências sobre ideias), em seu livro Ansiedade de informação, diz que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ansiedade pode ser causada tanto pelo excesso quanto pela ausência de informação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89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 uma das correntes, como o Clay </a:t>
            </a:r>
            <a:r>
              <a:rPr lang="pt-BR" dirty="0" err="1" smtClean="0"/>
              <a:t>Shirky</a:t>
            </a:r>
            <a:r>
              <a:rPr lang="pt-BR" dirty="0" smtClean="0"/>
              <a:t>,</a:t>
            </a:r>
            <a:r>
              <a:rPr lang="pt-BR" baseline="0" dirty="0" smtClean="0"/>
              <a:t> diz que o problema não é a quantidade de informação em si, mas o fato das pessoas não saberem lidar com essa overdose de informação. E a solução é saber filtrar o que é importante..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21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3F679-03BF-487F-8E5E-0912BFF2E836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558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2AD3-B808-48A4-BC3F-C887B6B656A4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15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9392C-2B48-4D4B-9994-452BE274785B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712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50710-3EB2-43F8-8630-6973D7324F16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367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9CCA9-3D0F-4B3D-9C5F-ADD9956C7C85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3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F2273-5AAB-473B-BE65-7D6647718ED2}" type="datetime1">
              <a:rPr lang="pt-BR" smtClean="0"/>
              <a:t>14/11/2014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369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857D-E17C-4B46-B34D-6372579E7F0D}" type="datetime1">
              <a:rPr lang="pt-BR" smtClean="0"/>
              <a:t>14/11/2014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033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20022-4E59-4169-833C-65A71C89E1F8}" type="datetime1">
              <a:rPr lang="pt-BR" smtClean="0"/>
              <a:t>14/11/2014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086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587-D398-4B6E-9C2B-6ADDA300B339}" type="datetime1">
              <a:rPr lang="pt-BR" smtClean="0"/>
              <a:t>14/11/2014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3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C8657-A57D-411C-ABBC-001775FA4655}" type="datetime1">
              <a:rPr lang="pt-BR" smtClean="0"/>
              <a:t>14/11/2014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8928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679A3-C1FE-4F3F-9A50-CDF085FFE443}" type="datetime1">
              <a:rPr lang="pt-BR" smtClean="0"/>
              <a:t>14/11/2014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465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4B386-DEE0-4E63-88BE-2F0D0FAA79BA}" type="datetime1">
              <a:rPr lang="pt-BR" smtClean="0"/>
              <a:t>14/11/2014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1537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culturalinstitute/asset-viewer/the-universal-decimal-classification-index-formation/AAGWMxx6DKSL9g?exhibitId=QQ-RRh0A&amp;hl=pt-BR&amp;projectId=historic-moments" TargetMode="External"/><Relationship Id="rId7" Type="http://schemas.openxmlformats.org/officeDocument/2006/relationships/hyperlink" Target="http://digital.coolspringspress.com/rp_columns_images/images/666.jpg" TargetMode="External"/><Relationship Id="rId2" Type="http://schemas.openxmlformats.org/officeDocument/2006/relationships/hyperlink" Target="http://www.meetinireland.com/BusinessTourism/media/main_site/Blog/EUCHARISTIC-CONGRESS---Fam-trip-in-Trinity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edia.npr.org/assets/img/2013/03/08/baxter-robot-rethink_427b-887569fc4e12e1d5a515e7d64dbd7ef3b41fc034.jpg" TargetMode="External"/><Relationship Id="rId5" Type="http://schemas.openxmlformats.org/officeDocument/2006/relationships/hyperlink" Target="http://www.athomearkansas.com/sites/athomearkansas.com/files/images/2/gallery_images/pug-n-shelves.jpg" TargetMode="External"/><Relationship Id="rId4" Type="http://schemas.openxmlformats.org/officeDocument/2006/relationships/hyperlink" Target="http://cfile30.uf.tistory.com/image/156899344FEA735C2ADC9A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7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5493" y="1819593"/>
            <a:ext cx="8592671" cy="2387600"/>
          </a:xfrm>
        </p:spPr>
        <p:txBody>
          <a:bodyPr>
            <a:noAutofit/>
          </a:bodyPr>
          <a:lstStyle/>
          <a:p>
            <a:r>
              <a:rPr lang="pt-BR" sz="5000" b="1" dirty="0" smtClean="0">
                <a:solidFill>
                  <a:schemeClr val="bg1"/>
                </a:solidFill>
                <a:latin typeface="Aleo" panose="020F0502020204030203" pitchFamily="34" charset="0"/>
              </a:rPr>
              <a:t>Classificação não-supervisionada hierárquica de artigos jornalísticos</a:t>
            </a:r>
            <a:endParaRPr lang="pt-BR" sz="5000" b="1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4508818"/>
            <a:ext cx="6858000" cy="1655762"/>
          </a:xfrm>
        </p:spPr>
        <p:txBody>
          <a:bodyPr>
            <a:norm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Cirillo Ferreira</a:t>
            </a:r>
          </a:p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MAC0449 – Trabalho de Formatura Supervisionado</a:t>
            </a:r>
          </a:p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IME/USP</a:t>
            </a:r>
            <a:endParaRPr lang="pt-BR" sz="2000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8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://digital.coolspringspress.com/rp_columns_images/images/66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425" y="215900"/>
            <a:ext cx="4629150" cy="650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5248406" y="874038"/>
            <a:ext cx="3807912" cy="4474576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ctr"/>
            <a:endParaRPr lang="pt-BR" sz="4600" b="1" dirty="0" smtClean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9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48406" y="874038"/>
            <a:ext cx="3807912" cy="4474576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ctr"/>
            <a:endParaRPr lang="pt-BR" sz="4600" b="1" dirty="0" smtClean="0">
              <a:latin typeface="Aleo" panose="020F0502020204030203" pitchFamily="34" charset="0"/>
            </a:endParaRPr>
          </a:p>
        </p:txBody>
      </p:sp>
      <p:pic>
        <p:nvPicPr>
          <p:cNvPr id="2050" name="Picture 2" descr="bart1.jpg (543×362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2997" y="-627"/>
            <a:ext cx="102869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media.npr.org/assets/img/2013/03/08/baxter-robot-rethink_427b-887569fc4e12e1d5a515e7d64dbd7ef3b41fc03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13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222" y="0"/>
            <a:ext cx="9152542" cy="686440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15328" y="-5231"/>
            <a:ext cx="10647458" cy="7840678"/>
          </a:xfrm>
          <a:prstGeom prst="rect">
            <a:avLst/>
          </a:prstGeom>
        </p:spPr>
      </p:pic>
      <p:pic>
        <p:nvPicPr>
          <p:cNvPr id="1026" name="Picture 2" descr="http://4.bp.blogspot.com/-RHjWwvZjAAg/Tae-tArXLUI/AAAAAAAAAo4/lmpY9cppy40/s1600/SAM_898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4631" y="8695138"/>
            <a:ext cx="9130678" cy="6848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athomearkansas.com/sites/athomearkansas.com/files/images/2/gallery_images/pug-n-shelves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320" y="8695138"/>
            <a:ext cx="10640919" cy="782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-8317" y="3742187"/>
            <a:ext cx="9153567" cy="1946787"/>
          </a:xfrm>
          <a:prstGeom prst="rect">
            <a:avLst/>
          </a:prstGeom>
          <a:solidFill>
            <a:srgbClr val="0D0D0D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42452" y="3912415"/>
            <a:ext cx="8698868" cy="1654519"/>
          </a:xfrm>
          <a:noFill/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Quanto maior </a:t>
            </a:r>
            <a:r>
              <a:rPr lang="pt-BR" sz="3200" dirty="0">
                <a:solidFill>
                  <a:schemeClr val="bg1"/>
                </a:solidFill>
                <a:latin typeface="Aleo" panose="020F0502020204030203" pitchFamily="34" charset="0"/>
              </a:rPr>
              <a:t>a produção de 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informação, maior a necessidade de mecanismos automáticos para armazenar, </a:t>
            </a:r>
            <a:r>
              <a:rPr lang="pt-BR" sz="65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organizar</a:t>
            </a: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 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e recuperá-la.</a:t>
            </a:r>
            <a:endParaRPr lang="pt-BR" sz="3200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4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2365608"/>
            <a:ext cx="7886700" cy="1768009"/>
          </a:xfrm>
        </p:spPr>
        <p:txBody>
          <a:bodyPr>
            <a:noAutofit/>
          </a:bodyPr>
          <a:lstStyle/>
          <a:p>
            <a:pPr algn="ctr"/>
            <a:r>
              <a:rPr lang="pt-BR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Objetivo do</a:t>
            </a: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/>
            </a:r>
            <a:b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</a:br>
            <a:r>
              <a:rPr lang="pt-BR" sz="8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trabalho</a:t>
            </a:r>
            <a:endParaRPr lang="pt-BR" sz="8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13</a:t>
            </a:fld>
            <a:endParaRPr lang="pt-BR"/>
          </a:p>
        </p:txBody>
      </p:sp>
      <p:sp>
        <p:nvSpPr>
          <p:cNvPr id="6" name="Fluxograma: Conector 5"/>
          <p:cNvSpPr/>
          <p:nvPr/>
        </p:nvSpPr>
        <p:spPr>
          <a:xfrm>
            <a:off x="1489356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1579410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>
                <a:solidFill>
                  <a:schemeClr val="bg1"/>
                </a:solidFill>
                <a:latin typeface="Bebas Neue" panose="020B0606020202050201" pitchFamily="34" charset="0"/>
              </a:rPr>
              <a:t>3</a:t>
            </a: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40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623911"/>
            <a:ext cx="7886700" cy="287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Principal objetivo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Criação de uma biblioteca para agrupamento hierárquico de artigos jornalísticos.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68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761562"/>
            <a:ext cx="7886700" cy="4155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Mas que seja:</a:t>
            </a:r>
          </a:p>
          <a:p>
            <a:pPr marL="0" indent="0">
              <a:buNone/>
            </a:pPr>
            <a:endParaRPr lang="pt-BR" sz="1000" b="1" dirty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r>
              <a:rPr lang="pt-BR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Modular</a:t>
            </a:r>
          </a:p>
          <a:p>
            <a:pPr marL="457200" lvl="1" indent="0">
              <a:buNone/>
            </a:pPr>
            <a:r>
              <a:rPr lang="pt-B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Implementada de forma que permita a extensão para novos algoritmos de agrupamento de forma simples.</a:t>
            </a:r>
          </a:p>
          <a:p>
            <a:pPr marL="457200" lvl="1" indent="0">
              <a:buNone/>
            </a:pPr>
            <a:endParaRPr lang="pt-BR" dirty="0" smtClean="0">
              <a:solidFill>
                <a:schemeClr val="tx1">
                  <a:lumMod val="95000"/>
                  <a:lumOff val="5000"/>
                </a:schemeClr>
              </a:solidFill>
              <a:latin typeface="Aleo" panose="020F0502020204030203" pitchFamily="34" charset="0"/>
            </a:endParaRPr>
          </a:p>
          <a:p>
            <a:r>
              <a:rPr lang="pt-BR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Flexível</a:t>
            </a:r>
          </a:p>
          <a:p>
            <a:pPr marL="457200" lvl="2" indent="0">
              <a:spcBef>
                <a:spcPts val="1000"/>
              </a:spcBef>
              <a:buNone/>
            </a:pP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Possa trabalhar com diversas coleções de artigos jornalísticos, em diversos 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idiomas.</a:t>
            </a:r>
            <a:endParaRPr lang="pt-BR" sz="2400" dirty="0">
              <a:solidFill>
                <a:schemeClr val="tx1">
                  <a:lumMod val="95000"/>
                  <a:lumOff val="5000"/>
                </a:schemeClr>
              </a:solidFill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04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803746" y="1671613"/>
            <a:ext cx="7157931" cy="317658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Criação de um sistema para visualização dos agrupamentos </a:t>
            </a:r>
            <a:r>
              <a:rPr lang="pt-BR" sz="4000" dirty="0" smtClean="0">
                <a:solidFill>
                  <a:srgbClr val="187792"/>
                </a:solidFill>
                <a:latin typeface="Aleo" panose="020F0502020204030203" pitchFamily="34" charset="0"/>
              </a:rPr>
              <a:t>(</a:t>
            </a:r>
            <a:r>
              <a:rPr lang="pt-BR" sz="4000" b="1" i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hVINA</a:t>
            </a:r>
            <a:r>
              <a:rPr lang="pt-BR" sz="4000" dirty="0" smtClean="0">
                <a:solidFill>
                  <a:srgbClr val="187792"/>
                </a:solidFill>
                <a:latin typeface="Aleo" panose="020F0502020204030203" pitchFamily="34" charset="0"/>
              </a:rPr>
              <a:t>)</a:t>
            </a:r>
            <a:r>
              <a:rPr lang="pt-BR" sz="3200" dirty="0" smtClean="0">
                <a:latin typeface="Aleo" panose="020F0502020204030203" pitchFamily="34" charset="0"/>
              </a:rPr>
              <a:t>.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38826" y="2642380"/>
            <a:ext cx="914400" cy="111481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0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8190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159452"/>
            <a:ext cx="7886700" cy="33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 que é um agrupamento?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É uma classificação de padrão que tem </a:t>
            </a:r>
            <a:r>
              <a:rPr lang="pt-BR" sz="3200" dirty="0">
                <a:latin typeface="Aleo" panose="020F0502020204030203" pitchFamily="34" charset="0"/>
              </a:rPr>
              <a:t>como objetivo o </a:t>
            </a:r>
            <a:r>
              <a:rPr lang="pt-BR" sz="3200" dirty="0" err="1">
                <a:latin typeface="Aleo" panose="020F0502020204030203" pitchFamily="34" charset="0"/>
              </a:rPr>
              <a:t>particionamento</a:t>
            </a:r>
            <a:r>
              <a:rPr lang="pt-BR" sz="3200" dirty="0">
                <a:latin typeface="Aleo" panose="020F0502020204030203" pitchFamily="34" charset="0"/>
              </a:rPr>
              <a:t> de objetos em grupos cujo membros sejam </a:t>
            </a:r>
            <a:r>
              <a:rPr lang="pt-BR" sz="4000" b="1" dirty="0">
                <a:solidFill>
                  <a:srgbClr val="187792"/>
                </a:solidFill>
                <a:latin typeface="Aleo" panose="020F0502020204030203" pitchFamily="34" charset="0"/>
              </a:rPr>
              <a:t>similares entre si</a:t>
            </a:r>
            <a:r>
              <a:rPr lang="pt-BR" sz="3200" b="1" dirty="0">
                <a:solidFill>
                  <a:srgbClr val="187792"/>
                </a:solidFill>
                <a:latin typeface="Aleo" panose="020F0502020204030203" pitchFamily="34" charset="0"/>
              </a:rPr>
              <a:t> </a:t>
            </a:r>
            <a:r>
              <a:rPr lang="pt-BR" sz="3200" dirty="0">
                <a:latin typeface="Aleo" panose="020F0502020204030203" pitchFamily="34" charset="0"/>
              </a:rPr>
              <a:t>e diferentes dos membros de outros grupos</a:t>
            </a:r>
            <a:r>
              <a:rPr lang="pt-BR" sz="3200" dirty="0" smtClean="0">
                <a:latin typeface="Aleo" panose="020F0502020204030203" pitchFamily="34" charset="0"/>
              </a:rPr>
              <a:t>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5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63" y="1151933"/>
            <a:ext cx="3228769" cy="43932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966" y="1151933"/>
            <a:ext cx="3424935" cy="4307926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4097447" y="2836143"/>
            <a:ext cx="978408" cy="826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62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63" y="1151933"/>
            <a:ext cx="3228769" cy="43932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966" y="1151933"/>
            <a:ext cx="3424935" cy="4307926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4097447" y="2836143"/>
            <a:ext cx="978408" cy="826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lipse 2"/>
          <p:cNvSpPr/>
          <p:nvPr/>
        </p:nvSpPr>
        <p:spPr>
          <a:xfrm>
            <a:off x="5481070" y="1357530"/>
            <a:ext cx="2823685" cy="1586086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 rot="3219480">
            <a:off x="5865249" y="3574951"/>
            <a:ext cx="1977193" cy="1350148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 rot="3969973">
            <a:off x="6882403" y="3172031"/>
            <a:ext cx="1977193" cy="1180106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Agenda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Introdução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Problema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Objetivo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Solução</a:t>
            </a:r>
          </a:p>
          <a:p>
            <a:pPr marL="842963" lvl="1" indent="-385763">
              <a:buFont typeface="+mj-lt"/>
              <a:buAutoNum type="arabicPeriod"/>
            </a:pPr>
            <a:r>
              <a:rPr lang="pt-BR" sz="2800" dirty="0" smtClean="0">
                <a:latin typeface="Aleo" panose="020F0502020204030203" pitchFamily="34" charset="0"/>
              </a:rPr>
              <a:t>A biblioteca </a:t>
            </a:r>
          </a:p>
          <a:p>
            <a:pPr marL="842963" lvl="1" indent="-385763">
              <a:buFont typeface="+mj-lt"/>
              <a:buAutoNum type="arabicPeriod"/>
            </a:pPr>
            <a:r>
              <a:rPr lang="pt-BR" sz="2800" dirty="0" smtClean="0">
                <a:latin typeface="Aleo" panose="020F0502020204030203" pitchFamily="34" charset="0"/>
              </a:rPr>
              <a:t>O sistema </a:t>
            </a:r>
            <a:r>
              <a:rPr lang="pt-BR" sz="2800" dirty="0" err="1" smtClean="0">
                <a:latin typeface="Aleo" panose="020F0502020204030203" pitchFamily="34" charset="0"/>
              </a:rPr>
              <a:t>hVINA</a:t>
            </a:r>
            <a:endParaRPr lang="pt-BR" sz="2800" dirty="0" smtClean="0">
              <a:latin typeface="Aleo" panose="020F0502020204030203" pitchFamily="34" charset="0"/>
            </a:endParaRP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Conclusão</a:t>
            </a: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964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1</a:t>
            </a:r>
            <a:endParaRPr lang="pt-BR" dirty="0"/>
          </a:p>
        </p:txBody>
      </p:sp>
      <p:sp>
        <p:nvSpPr>
          <p:cNvPr id="6" name="Fluxograma: Conector 5"/>
          <p:cNvSpPr/>
          <p:nvPr/>
        </p:nvSpPr>
        <p:spPr>
          <a:xfrm>
            <a:off x="1849582" y="2725828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Solução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20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1925781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6150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661890"/>
            <a:ext cx="8991600" cy="1560672"/>
          </a:xfrm>
          <a:prstGeom prst="rect">
            <a:avLst/>
          </a:prstGeom>
        </p:spPr>
      </p:pic>
      <p:sp>
        <p:nvSpPr>
          <p:cNvPr id="6" name="Chave dupla 5"/>
          <p:cNvSpPr/>
          <p:nvPr/>
        </p:nvSpPr>
        <p:spPr>
          <a:xfrm rot="16200000">
            <a:off x="2874979" y="-111047"/>
            <a:ext cx="1532375" cy="7025344"/>
          </a:xfrm>
          <a:prstGeom prst="bracePair">
            <a:avLst/>
          </a:prstGeom>
          <a:ln>
            <a:solidFill>
              <a:srgbClr val="1877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50800" y="2349688"/>
            <a:ext cx="7366597" cy="571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566095" y="4268898"/>
            <a:ext cx="21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>
                <a:latin typeface="Aleo" panose="020F0502020204030203" pitchFamily="34" charset="0"/>
              </a:rPr>
              <a:t>Pré-processamento</a:t>
            </a: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12" name="Espaço Reservado para Conteúdo 2"/>
          <p:cNvSpPr>
            <a:spLocks noGrp="1"/>
          </p:cNvSpPr>
          <p:nvPr>
            <p:ph idx="1"/>
          </p:nvPr>
        </p:nvSpPr>
        <p:spPr>
          <a:xfrm>
            <a:off x="101600" y="1911499"/>
            <a:ext cx="5060950" cy="581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Arquitetura da biblioteca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34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16851" y="2441265"/>
            <a:ext cx="7886702" cy="188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 primeiro passo é determinar o idioma utilizado na coleção de artigos.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345961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400" y="1993672"/>
            <a:ext cx="7886702" cy="3765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Detecção de idioma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Em si, é um problema de classificação de padrão, onde as classes são os idiomas existentes.</a:t>
            </a:r>
            <a:r>
              <a:rPr lang="pt-BR" sz="3200" dirty="0"/>
              <a:t/>
            </a:r>
            <a:br>
              <a:rPr lang="pt-BR" sz="3200" dirty="0"/>
            </a:br>
            <a:endParaRPr lang="pt-BR" sz="3200" dirty="0" smtClean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67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523028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Capitu</a:t>
            </a:r>
            <a:r>
              <a:rPr lang="pt-BR" sz="2000" dirty="0"/>
              <a:t>, apesar daqueles olhos que o diabo lhe deu... Você já reparou nos olhos dela? São assim de cigana oblíqua e dissimulada</a:t>
            </a:r>
            <a:r>
              <a:rPr lang="pt-BR" sz="2000" dirty="0" smtClean="0"/>
              <a:t>.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284912" y="2894525"/>
            <a:ext cx="569475" cy="6206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3635374" y="3684497"/>
            <a:ext cx="1873251" cy="1121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(</a:t>
            </a:r>
            <a:r>
              <a:rPr lang="pt-BR" sz="3200" dirty="0" err="1" smtClean="0">
                <a:latin typeface="Aleo" panose="020F0502020204030203" pitchFamily="34" charset="0"/>
              </a:rPr>
              <a:t>pt</a:t>
            </a:r>
            <a:r>
              <a:rPr lang="pt-BR" sz="3200" dirty="0" smtClean="0">
                <a:latin typeface="Aleo" panose="020F0502020204030203" pitchFamily="34" charset="0"/>
              </a:rPr>
              <a:t>; 0,90)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(</a:t>
            </a:r>
            <a:r>
              <a:rPr lang="pt-BR" sz="3200" dirty="0" err="1" smtClean="0">
                <a:latin typeface="Aleo" panose="020F0502020204030203" pitchFamily="34" charset="0"/>
              </a:rPr>
              <a:t>en</a:t>
            </a:r>
            <a:r>
              <a:rPr lang="pt-BR" sz="3200" dirty="0">
                <a:latin typeface="Aleo" panose="020F0502020204030203" pitchFamily="34" charset="0"/>
              </a:rPr>
              <a:t>;</a:t>
            </a:r>
            <a:r>
              <a:rPr lang="pt-BR" sz="3200" dirty="0" smtClean="0">
                <a:latin typeface="Aleo" panose="020F0502020204030203" pitchFamily="34" charset="0"/>
              </a:rPr>
              <a:t> 0,07)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(es; 0,03)</a:t>
            </a: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5" name="Espaço Reservado para Conteúdo 2"/>
          <p:cNvSpPr txBox="1">
            <a:spLocks/>
          </p:cNvSpPr>
          <p:nvPr/>
        </p:nvSpPr>
        <p:spPr>
          <a:xfrm>
            <a:off x="3631742" y="5729014"/>
            <a:ext cx="1873251" cy="6719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6000" dirty="0" err="1" smtClean="0">
                <a:latin typeface="Aleo" panose="020F0502020204030203" pitchFamily="34" charset="0"/>
              </a:rPr>
              <a:t>pt</a:t>
            </a:r>
            <a:endParaRPr lang="pt-BR" sz="6000" dirty="0" smtClean="0"/>
          </a:p>
        </p:txBody>
      </p:sp>
      <p:sp>
        <p:nvSpPr>
          <p:cNvPr id="16" name="Seta para baixo 15"/>
          <p:cNvSpPr/>
          <p:nvPr/>
        </p:nvSpPr>
        <p:spPr>
          <a:xfrm>
            <a:off x="4283629" y="4997806"/>
            <a:ext cx="569475" cy="6206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06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75" y="1401425"/>
            <a:ext cx="9651191" cy="5022651"/>
          </a:xfrm>
          <a:prstGeom prst="rect">
            <a:avLst/>
          </a:prstGeom>
        </p:spPr>
      </p:pic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57628" y="600641"/>
            <a:ext cx="8280401" cy="690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Método de n-grama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414798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4" name="Seta para baixo 3"/>
          <p:cNvSpPr/>
          <p:nvPr/>
        </p:nvSpPr>
        <p:spPr>
          <a:xfrm>
            <a:off x="4284912" y="3727045"/>
            <a:ext cx="569475" cy="6206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5" name="Espaço Reservado para Conteúdo 2"/>
          <p:cNvSpPr txBox="1">
            <a:spLocks/>
          </p:cNvSpPr>
          <p:nvPr/>
        </p:nvSpPr>
        <p:spPr>
          <a:xfrm>
            <a:off x="3635374" y="4641918"/>
            <a:ext cx="1873251" cy="7442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6000" dirty="0" err="1" smtClean="0">
                <a:latin typeface="Aleo" panose="020F0502020204030203" pitchFamily="34" charset="0"/>
              </a:rPr>
              <a:t>pt</a:t>
            </a:r>
            <a:endParaRPr lang="pt-BR" sz="6000" dirty="0" smtClean="0"/>
          </a:p>
        </p:txBody>
      </p:sp>
      <p:pic>
        <p:nvPicPr>
          <p:cNvPr id="1026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255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613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Espaço Reservado para Conteúdo 2"/>
          <p:cNvSpPr txBox="1">
            <a:spLocks/>
          </p:cNvSpPr>
          <p:nvPr/>
        </p:nvSpPr>
        <p:spPr>
          <a:xfrm>
            <a:off x="2531447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sp>
        <p:nvSpPr>
          <p:cNvPr id="19" name="Espaço Reservado para Conteúdo 2"/>
          <p:cNvSpPr txBox="1">
            <a:spLocks/>
          </p:cNvSpPr>
          <p:nvPr/>
        </p:nvSpPr>
        <p:spPr>
          <a:xfrm>
            <a:off x="3444282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pic>
        <p:nvPicPr>
          <p:cNvPr id="20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357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ço Reservado para Conteúdo 2"/>
          <p:cNvSpPr txBox="1">
            <a:spLocks/>
          </p:cNvSpPr>
          <p:nvPr/>
        </p:nvSpPr>
        <p:spPr>
          <a:xfrm>
            <a:off x="4306026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en</a:t>
            </a:r>
            <a:endParaRPr lang="pt-BR" sz="1600" dirty="0" smtClean="0"/>
          </a:p>
        </p:txBody>
      </p:sp>
      <p:pic>
        <p:nvPicPr>
          <p:cNvPr id="22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984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5210653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pic>
        <p:nvPicPr>
          <p:cNvPr id="24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611" y="1956682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6115280" y="3012784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smtClean="0">
                <a:latin typeface="Aleo" panose="020F0502020204030203" pitchFamily="34" charset="0"/>
              </a:rPr>
              <a:t>es</a:t>
            </a:r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292742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994400"/>
            <a:ext cx="7886702" cy="3654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Tokenização</a:t>
            </a:r>
            <a:endParaRPr lang="pt-BR" sz="3200" b="1" dirty="0" smtClean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pPr marL="0" indent="0">
              <a:buNone/>
            </a:pPr>
            <a:r>
              <a:rPr lang="pt-BR" sz="3200" dirty="0">
                <a:latin typeface="Aleo" panose="020F0502020204030203" pitchFamily="34" charset="0"/>
              </a:rPr>
              <a:t>Segmenta os textos em </a:t>
            </a:r>
            <a:r>
              <a:rPr lang="pt-BR" sz="3200" dirty="0" smtClean="0">
                <a:latin typeface="Aleo" panose="020F0502020204030203" pitchFamily="34" charset="0"/>
              </a:rPr>
              <a:t>palavras.</a:t>
            </a:r>
            <a:r>
              <a:rPr lang="pt-BR" sz="3200" dirty="0">
                <a:latin typeface="Aleo" panose="020F0502020204030203" pitchFamily="34" charset="0"/>
              </a:rPr>
              <a:t/>
            </a:r>
            <a:br>
              <a:rPr lang="pt-BR" sz="3200" dirty="0">
                <a:latin typeface="Aleo" panose="020F0502020204030203" pitchFamily="34" charset="0"/>
              </a:rPr>
            </a:br>
            <a:r>
              <a:rPr lang="pt-BR" sz="3200" dirty="0"/>
              <a:t/>
            </a:r>
            <a:br>
              <a:rPr lang="pt-BR" sz="3200" dirty="0"/>
            </a:b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7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5130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crescimento da economia não abrange só os mercados do Médio Oriente – mas também os mercados globais, sobretudo os emergentes...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397613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3078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/ crescimento / da / economia / não / abrange / só / os / mercados / do / Médio / Oriente / – / mas / também / os / mercados / globais / , / sobretudo / os / emergentes / ... /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08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16851" y="2441265"/>
            <a:ext cx="7886702" cy="188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Porém não é tão trivial assim...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338107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24308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Introdução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</a:t>
            </a:fld>
            <a:endParaRPr lang="pt-BR"/>
          </a:p>
        </p:txBody>
      </p:sp>
      <p:sp>
        <p:nvSpPr>
          <p:cNvPr id="5" name="Fluxograma: Conector 4"/>
          <p:cNvSpPr/>
          <p:nvPr/>
        </p:nvSpPr>
        <p:spPr>
          <a:xfrm>
            <a:off x="1447793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1496284" y="283397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2462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</p:spTree>
    <p:extLst>
      <p:ext uri="{BB962C8B-B14F-4D97-AF65-F5344CB8AC3E}">
        <p14:creationId xmlns:p14="http://schemas.microsoft.com/office/powerpoint/2010/main" val="21053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472246" y="4127684"/>
            <a:ext cx="8199508" cy="2421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“vice-presidente”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ou 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“vice” / “-” / “presidente”</a:t>
            </a:r>
          </a:p>
        </p:txBody>
      </p:sp>
    </p:spTree>
    <p:extLst>
      <p:ext uri="{BB962C8B-B14F-4D97-AF65-F5344CB8AC3E}">
        <p14:creationId xmlns:p14="http://schemas.microsoft.com/office/powerpoint/2010/main" val="41947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472246" y="4127684"/>
            <a:ext cx="8199508" cy="2421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“homem-computador”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ou 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“homem” / “-” / “computador”</a:t>
            </a:r>
          </a:p>
        </p:txBody>
      </p:sp>
    </p:spTree>
    <p:extLst>
      <p:ext uri="{BB962C8B-B14F-4D97-AF65-F5344CB8AC3E}">
        <p14:creationId xmlns:p14="http://schemas.microsoft.com/office/powerpoint/2010/main" val="166243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1109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Cada idioma possui construções muito 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particulares.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943475"/>
            <a:ext cx="8280401" cy="5505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</a:t>
            </a:r>
            <a:r>
              <a:rPr lang="pt-BR" sz="2000" dirty="0" err="1" smtClean="0"/>
              <a:t>Lebensversicherungsgesellschaftsangestellter</a:t>
            </a:r>
            <a:endParaRPr lang="pt-BR" sz="2000" dirty="0" smtClean="0"/>
          </a:p>
        </p:txBody>
      </p:sp>
    </p:spTree>
    <p:extLst>
      <p:ext uri="{BB962C8B-B14F-4D97-AF65-F5344CB8AC3E}">
        <p14:creationId xmlns:p14="http://schemas.microsoft.com/office/powerpoint/2010/main" val="37853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943475"/>
            <a:ext cx="8280401" cy="5505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</a:t>
            </a:r>
            <a:r>
              <a:rPr lang="pt-BR" sz="2000" dirty="0" err="1" smtClean="0"/>
              <a:t>Lebensversicherungsgesellschaftsangestellter</a:t>
            </a:r>
            <a:endParaRPr lang="pt-BR" sz="2000" dirty="0" smtClean="0"/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121024" y="4127684"/>
            <a:ext cx="8901951" cy="1909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900" i="1" dirty="0" smtClean="0">
                <a:latin typeface="Aleo" panose="020F0502020204030203" pitchFamily="34" charset="0"/>
              </a:rPr>
              <a:t>“</a:t>
            </a:r>
            <a:r>
              <a:rPr lang="pt-BR" sz="2900" i="1" dirty="0" err="1" smtClean="0">
                <a:latin typeface="Aleo" panose="020F0502020204030203" pitchFamily="34" charset="0"/>
              </a:rPr>
              <a:t>Lebensversicherungsgesellschaftsangestellter</a:t>
            </a:r>
            <a:r>
              <a:rPr lang="pt-BR" sz="2900" i="1" dirty="0" smtClean="0">
                <a:latin typeface="Aleo" panose="020F0502020204030203" pitchFamily="34" charset="0"/>
              </a:rPr>
              <a:t>”</a:t>
            </a:r>
          </a:p>
          <a:p>
            <a:pPr marL="0" indent="0" algn="ctr">
              <a:buNone/>
            </a:pPr>
            <a:r>
              <a:rPr lang="pt-BR" sz="2900" dirty="0">
                <a:latin typeface="Aleo" panose="020F0502020204030203" pitchFamily="34" charset="0"/>
              </a:rPr>
              <a:t>o</a:t>
            </a:r>
            <a:r>
              <a:rPr lang="pt-BR" sz="2900" dirty="0" smtClean="0">
                <a:latin typeface="Aleo" panose="020F0502020204030203" pitchFamily="34" charset="0"/>
              </a:rPr>
              <a:t>u</a:t>
            </a:r>
          </a:p>
          <a:p>
            <a:pPr marL="0" indent="0" algn="ctr">
              <a:buNone/>
            </a:pPr>
            <a:r>
              <a:rPr lang="pt-BR" sz="2900" i="1" dirty="0" smtClean="0">
                <a:latin typeface="Aleo" panose="020F0502020204030203" pitchFamily="34" charset="0"/>
              </a:rPr>
              <a:t>“</a:t>
            </a:r>
            <a:r>
              <a:rPr lang="pt-BR" sz="2900" i="1" dirty="0" err="1" smtClean="0">
                <a:latin typeface="Aleo" panose="020F0502020204030203" pitchFamily="34" charset="0"/>
              </a:rPr>
              <a:t>Leben</a:t>
            </a:r>
            <a:r>
              <a:rPr lang="pt-BR" sz="2900" i="1" dirty="0" smtClean="0">
                <a:latin typeface="Aleo" panose="020F0502020204030203" pitchFamily="34" charset="0"/>
              </a:rPr>
              <a:t>” / “</a:t>
            </a:r>
            <a:r>
              <a:rPr lang="pt-BR" sz="2900" i="1" dirty="0" err="1" smtClean="0">
                <a:latin typeface="Aleo" panose="020F0502020204030203" pitchFamily="34" charset="0"/>
              </a:rPr>
              <a:t>versicherung</a:t>
            </a:r>
            <a:r>
              <a:rPr lang="pt-BR" sz="2900" i="1" dirty="0" smtClean="0">
                <a:latin typeface="Aleo" panose="020F0502020204030203" pitchFamily="34" charset="0"/>
              </a:rPr>
              <a:t>” / “</a:t>
            </a:r>
            <a:r>
              <a:rPr lang="pt-BR" sz="2900" i="1" dirty="0" err="1" smtClean="0">
                <a:latin typeface="Aleo" panose="020F0502020204030203" pitchFamily="34" charset="0"/>
              </a:rPr>
              <a:t>gesellschaft</a:t>
            </a:r>
            <a:r>
              <a:rPr lang="pt-BR" sz="2900" i="1" dirty="0" smtClean="0">
                <a:latin typeface="Aleo" panose="020F0502020204030203" pitchFamily="34" charset="0"/>
              </a:rPr>
              <a:t>” / “</a:t>
            </a:r>
            <a:r>
              <a:rPr lang="pt-BR" sz="2900" i="1" dirty="0" err="1" smtClean="0">
                <a:latin typeface="Aleo" panose="020F0502020204030203" pitchFamily="34" charset="0"/>
              </a:rPr>
              <a:t>angestellter</a:t>
            </a:r>
            <a:r>
              <a:rPr lang="pt-BR" sz="2900" i="1" dirty="0" smtClean="0">
                <a:latin typeface="Aleo" panose="020F0502020204030203" pitchFamily="34" charset="0"/>
              </a:rPr>
              <a:t>”</a:t>
            </a:r>
            <a:endParaRPr lang="pt-BR" sz="2900" i="1" dirty="0">
              <a:latin typeface="Aleo" panose="020F0502020204030203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890703" y="6037263"/>
            <a:ext cx="7369366" cy="50165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ctr"/>
            <a:r>
              <a:rPr lang="pt-BR" sz="20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Traduçao</a:t>
            </a:r>
            <a:r>
              <a:rPr lang="pt-BR" sz="2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: “Funcionário </a:t>
            </a:r>
            <a:r>
              <a:rPr lang="pt-BR" sz="2000" b="1" dirty="0">
                <a:solidFill>
                  <a:srgbClr val="187792"/>
                </a:solidFill>
                <a:latin typeface="Aleo" panose="020F0502020204030203" pitchFamily="34" charset="0"/>
              </a:rPr>
              <a:t>da empresa de seguro de </a:t>
            </a:r>
            <a:r>
              <a:rPr lang="pt-BR" sz="2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vida”</a:t>
            </a:r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1109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Cada idioma possui construções muito 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particulares.</a:t>
            </a:r>
          </a:p>
        </p:txBody>
      </p:sp>
    </p:spTree>
    <p:extLst>
      <p:ext uri="{BB962C8B-B14F-4D97-AF65-F5344CB8AC3E}">
        <p14:creationId xmlns:p14="http://schemas.microsoft.com/office/powerpoint/2010/main" val="249000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31824" y="4172427"/>
            <a:ext cx="8091261" cy="1438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latin typeface="Aleo" panose="020F0502020204030203" pitchFamily="34" charset="0"/>
              </a:rPr>
              <a:t>Exemplos: </a:t>
            </a:r>
            <a:r>
              <a:rPr lang="pt-BR" sz="3200" dirty="0" smtClean="0">
                <a:latin typeface="Aleo" panose="020F0502020204030203" pitchFamily="34" charset="0"/>
              </a:rPr>
              <a:t>Artigos, preposições e marcações gráficas.</a:t>
            </a:r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07999" y="1994400"/>
            <a:ext cx="7886702" cy="2877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Limpeza</a:t>
            </a:r>
          </a:p>
          <a:p>
            <a:pPr marL="0" indent="0">
              <a:buNone/>
            </a:pPr>
            <a:r>
              <a:rPr lang="pt-BR" sz="3500" dirty="0">
                <a:latin typeface="Aleo" panose="020F0502020204030203" pitchFamily="34" charset="0"/>
              </a:rPr>
              <a:t>Remove </a:t>
            </a:r>
            <a:r>
              <a:rPr lang="pt-BR" sz="3500" dirty="0" smtClean="0">
                <a:latin typeface="Aleo" panose="020F0502020204030203" pitchFamily="34" charset="0"/>
              </a:rPr>
              <a:t>as </a:t>
            </a:r>
            <a:r>
              <a:rPr lang="pt-BR" sz="3500" dirty="0">
                <a:latin typeface="Aleo" panose="020F0502020204030203" pitchFamily="34" charset="0"/>
              </a:rPr>
              <a:t>palavras </a:t>
            </a:r>
            <a:r>
              <a:rPr lang="pt-BR" sz="3500" dirty="0" smtClean="0">
                <a:latin typeface="Aleo" panose="020F0502020204030203" pitchFamily="34" charset="0"/>
              </a:rPr>
              <a:t>que possuem </a:t>
            </a:r>
            <a:r>
              <a:rPr lang="pt-BR" sz="3500" dirty="0">
                <a:latin typeface="Aleo" panose="020F0502020204030203" pitchFamily="34" charset="0"/>
              </a:rPr>
              <a:t>pouca relevância no </a:t>
            </a:r>
            <a:r>
              <a:rPr lang="pt-BR" sz="3500" dirty="0" smtClean="0">
                <a:latin typeface="Aleo" panose="020F0502020204030203" pitchFamily="34" charset="0"/>
              </a:rPr>
              <a:t>texto.</a:t>
            </a:r>
            <a:r>
              <a:rPr lang="pt-BR" sz="3200" dirty="0"/>
              <a:t/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42482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3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33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5130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/ crescimento / da / economia / não / abrange / só / os / mercados / do / Médio / Oriente / – / mas / também / os / mercados / globais / , / sobretudo / os / emergentes / ... /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397613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43311"/>
            <a:ext cx="8280401" cy="893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crescimento / economia / abrange / mercados / Médio / Oriente / mercados / globais/ emergentes /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442482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3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29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5130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Capitu / , / apesar / daqueles / olhos / que / o / diabo / lhe / deu / ... / Você / já / reparou / nos / olhos / dela / ? / São / assim / de / cigana / oblíqua / e / dissimulada / . /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397613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30785"/>
            <a:ext cx="8280401" cy="5732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Capitu / </a:t>
            </a:r>
            <a:r>
              <a:rPr lang="pt-BR" sz="2000" dirty="0" smtClean="0"/>
              <a:t>olhos </a:t>
            </a:r>
            <a:r>
              <a:rPr lang="pt-BR" sz="2000" dirty="0"/>
              <a:t>/ diabo / deu / </a:t>
            </a:r>
            <a:r>
              <a:rPr lang="pt-BR" sz="2000" dirty="0" smtClean="0"/>
              <a:t>reparou </a:t>
            </a:r>
            <a:r>
              <a:rPr lang="pt-BR" sz="2000" dirty="0"/>
              <a:t>/ </a:t>
            </a:r>
            <a:r>
              <a:rPr lang="pt-BR" sz="2000" dirty="0" smtClean="0"/>
              <a:t>olhos </a:t>
            </a:r>
            <a:r>
              <a:rPr lang="pt-BR" sz="2000" dirty="0"/>
              <a:t>/ </a:t>
            </a:r>
            <a:r>
              <a:rPr lang="pt-BR" sz="2000" dirty="0" smtClean="0"/>
              <a:t>cigana </a:t>
            </a:r>
            <a:r>
              <a:rPr lang="pt-BR" sz="2000" dirty="0"/>
              <a:t>/ oblíqua / </a:t>
            </a:r>
            <a:r>
              <a:rPr lang="pt-BR" sz="2000" dirty="0" smtClean="0"/>
              <a:t>dissimulada /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442482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3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6" name="Multiplicar 15"/>
          <p:cNvSpPr/>
          <p:nvPr/>
        </p:nvSpPr>
        <p:spPr>
          <a:xfrm>
            <a:off x="1196913" y="1967864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Multiplicar 24"/>
          <p:cNvSpPr/>
          <p:nvPr/>
        </p:nvSpPr>
        <p:spPr>
          <a:xfrm>
            <a:off x="1726854" y="1967864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Multiplicar 25"/>
          <p:cNvSpPr/>
          <p:nvPr/>
        </p:nvSpPr>
        <p:spPr>
          <a:xfrm>
            <a:off x="2763174" y="1959906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Multiplicar 26"/>
          <p:cNvSpPr/>
          <p:nvPr/>
        </p:nvSpPr>
        <p:spPr>
          <a:xfrm>
            <a:off x="4465893" y="1959906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Multiplicar 27"/>
          <p:cNvSpPr/>
          <p:nvPr/>
        </p:nvSpPr>
        <p:spPr>
          <a:xfrm>
            <a:off x="4932599" y="1954383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Multiplicar 28"/>
          <p:cNvSpPr/>
          <p:nvPr/>
        </p:nvSpPr>
        <p:spPr>
          <a:xfrm>
            <a:off x="6190818" y="1954383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Multiplicar 29"/>
          <p:cNvSpPr/>
          <p:nvPr/>
        </p:nvSpPr>
        <p:spPr>
          <a:xfrm>
            <a:off x="7835146" y="1927087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Multiplicar 30"/>
          <p:cNvSpPr/>
          <p:nvPr/>
        </p:nvSpPr>
        <p:spPr>
          <a:xfrm>
            <a:off x="382470" y="2222013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Multiplicar 31"/>
          <p:cNvSpPr/>
          <p:nvPr/>
        </p:nvSpPr>
        <p:spPr>
          <a:xfrm>
            <a:off x="1863312" y="2261121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Multiplicar 32"/>
          <p:cNvSpPr/>
          <p:nvPr/>
        </p:nvSpPr>
        <p:spPr>
          <a:xfrm>
            <a:off x="3314203" y="2222013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Multiplicar 33"/>
          <p:cNvSpPr/>
          <p:nvPr/>
        </p:nvSpPr>
        <p:spPr>
          <a:xfrm>
            <a:off x="3771105" y="2193227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Multiplicar 34"/>
          <p:cNvSpPr/>
          <p:nvPr/>
        </p:nvSpPr>
        <p:spPr>
          <a:xfrm>
            <a:off x="4223759" y="2209147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Multiplicar 35"/>
          <p:cNvSpPr/>
          <p:nvPr/>
        </p:nvSpPr>
        <p:spPr>
          <a:xfrm>
            <a:off x="4853831" y="2238715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Multiplicar 36"/>
          <p:cNvSpPr/>
          <p:nvPr/>
        </p:nvSpPr>
        <p:spPr>
          <a:xfrm>
            <a:off x="5565795" y="2213691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Multiplicar 37"/>
          <p:cNvSpPr/>
          <p:nvPr/>
        </p:nvSpPr>
        <p:spPr>
          <a:xfrm>
            <a:off x="7874541" y="2256907"/>
            <a:ext cx="443754" cy="416858"/>
          </a:xfrm>
          <a:prstGeom prst="mathMultiply">
            <a:avLst/>
          </a:prstGeom>
          <a:solidFill>
            <a:srgbClr val="C9125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99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994400"/>
            <a:ext cx="7886702" cy="2877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Stemming</a:t>
            </a:r>
            <a:endParaRPr lang="pt-BR" sz="3200" b="1" dirty="0" smtClean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Unifica formas variantes de palavras que possuem o mesmo significado.</a:t>
            </a: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92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2142669" y="1970380"/>
            <a:ext cx="4858661" cy="2877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>
                <a:latin typeface="Aleo" panose="020F0502020204030203" pitchFamily="34" charset="0"/>
              </a:rPr>
              <a:t>e</a:t>
            </a:r>
            <a:r>
              <a:rPr lang="pt-BR" sz="3200" dirty="0" smtClean="0">
                <a:latin typeface="Aleo" panose="020F0502020204030203" pitchFamily="34" charset="0"/>
              </a:rPr>
              <a:t>conômico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economia  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economias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51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</a:t>
            </a:fld>
            <a:endParaRPr lang="pt-BR"/>
          </a:p>
        </p:txBody>
      </p:sp>
      <p:pic>
        <p:nvPicPr>
          <p:cNvPr id="1026" name="Picture 2" descr="http://www.meetinireland.com/BusinessTourism/media/main_site/Blog/EUCHARISTIC-CONGRESS---Fam-trip-in-Trinit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4584" y="-23742"/>
            <a:ext cx="10291941" cy="686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-162838" y="4202317"/>
            <a:ext cx="9370195" cy="1697441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0" y="4001294"/>
            <a:ext cx="9207357" cy="19986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A tarefa de classificar e </a:t>
            </a:r>
            <a:r>
              <a:rPr lang="pt-BR" sz="5400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agrupar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 documentos textuais remonta desde a antiguidade.</a:t>
            </a:r>
          </a:p>
        </p:txBody>
      </p:sp>
    </p:spTree>
    <p:extLst>
      <p:ext uri="{BB962C8B-B14F-4D97-AF65-F5344CB8AC3E}">
        <p14:creationId xmlns:p14="http://schemas.microsoft.com/office/powerpoint/2010/main" val="372560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01783"/>
            <a:ext cx="8280401" cy="7691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crescimento / economia / abrange / mercados / Médio / Oriente / mercados / globais/ emergentes /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138305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30785"/>
            <a:ext cx="8280401" cy="5732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err="1" smtClean="0"/>
              <a:t>cresc</a:t>
            </a:r>
            <a:r>
              <a:rPr lang="pt-BR" sz="2000" dirty="0" smtClean="0"/>
              <a:t> / </a:t>
            </a:r>
            <a:r>
              <a:rPr lang="pt-BR" sz="2000" dirty="0" err="1" smtClean="0"/>
              <a:t>econom</a:t>
            </a:r>
            <a:r>
              <a:rPr lang="pt-BR" sz="2000" dirty="0" smtClean="0"/>
              <a:t> / </a:t>
            </a:r>
            <a:r>
              <a:rPr lang="pt-BR" sz="2000" dirty="0" err="1" smtClean="0"/>
              <a:t>abrang</a:t>
            </a:r>
            <a:r>
              <a:rPr lang="pt-BR" sz="2000" dirty="0" smtClean="0"/>
              <a:t> / </a:t>
            </a:r>
            <a:r>
              <a:rPr lang="pt-BR" sz="2000" dirty="0" err="1" smtClean="0"/>
              <a:t>merc</a:t>
            </a:r>
            <a:r>
              <a:rPr lang="pt-BR" sz="2000" dirty="0" smtClean="0"/>
              <a:t> / </a:t>
            </a:r>
            <a:r>
              <a:rPr lang="pt-BR" sz="2000" dirty="0" err="1" smtClean="0"/>
              <a:t>Médi</a:t>
            </a:r>
            <a:r>
              <a:rPr lang="pt-BR" sz="2000" dirty="0" smtClean="0"/>
              <a:t> / </a:t>
            </a:r>
            <a:r>
              <a:rPr lang="pt-BR" sz="2000" dirty="0" err="1" smtClean="0"/>
              <a:t>Orient</a:t>
            </a:r>
            <a:r>
              <a:rPr lang="pt-BR" sz="2000" dirty="0" smtClean="0"/>
              <a:t> / </a:t>
            </a:r>
            <a:r>
              <a:rPr lang="pt-BR" sz="2000" dirty="0" err="1" smtClean="0"/>
              <a:t>merc</a:t>
            </a:r>
            <a:r>
              <a:rPr lang="pt-BR" sz="2000" dirty="0" smtClean="0"/>
              <a:t> / </a:t>
            </a:r>
            <a:r>
              <a:rPr lang="pt-BR" sz="2000" dirty="0" err="1" smtClean="0"/>
              <a:t>glob</a:t>
            </a:r>
            <a:r>
              <a:rPr lang="pt-BR" sz="2000" dirty="0" smtClean="0"/>
              <a:t> / </a:t>
            </a:r>
            <a:r>
              <a:rPr lang="pt-BR" sz="2000" dirty="0" err="1" smtClean="0"/>
              <a:t>emerg</a:t>
            </a:r>
            <a:endParaRPr lang="pt-BR" sz="2000" dirty="0" smtClean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27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134795"/>
            <a:ext cx="7886700" cy="2225357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 de agrupamento em si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6320848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5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8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870650"/>
            <a:ext cx="7886700" cy="11352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Mas agrupamento não é a mesma </a:t>
            </a:r>
          </a:p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coisa que classificação?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03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789455" y="2494151"/>
            <a:ext cx="3565089" cy="1538633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pt-BR" sz="7200" b="1" dirty="0" smtClean="0">
                <a:solidFill>
                  <a:srgbClr val="C00000"/>
                </a:solidFill>
                <a:latin typeface="Aleo" panose="020F0502020204030203" pitchFamily="34" charset="0"/>
              </a:rPr>
              <a:t>NÃO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2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060156"/>
            <a:ext cx="7614202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 x Classificação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463863"/>
              </p:ext>
            </p:extLst>
          </p:nvPr>
        </p:nvGraphicFramePr>
        <p:xfrm>
          <a:off x="463825" y="2397672"/>
          <a:ext cx="8189844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948"/>
                <a:gridCol w="2782957"/>
                <a:gridCol w="2676939"/>
              </a:tblGrid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Agrupamento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Classificação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Tipo de aprendizado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Não-supervisionado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Supervisionado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Requer dados de treinamento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Sim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Conjunto</a:t>
                      </a:r>
                      <a:r>
                        <a:rPr lang="pt-BR" baseline="0" dirty="0" smtClean="0"/>
                        <a:t> de c</a:t>
                      </a:r>
                      <a:r>
                        <a:rPr lang="pt-BR" dirty="0" smtClean="0"/>
                        <a:t>lasses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Inicialmente desconhecida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Predefinida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Abordagem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Agrupa objetos baseado em</a:t>
                      </a:r>
                      <a:r>
                        <a:rPr lang="pt-BR" baseline="0" dirty="0" smtClean="0"/>
                        <a:t> uma medida de similaridade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Utiliza “regras” para atribuir rótulos aos novos objetos</a:t>
                      </a:r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387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777" y="2397199"/>
            <a:ext cx="3721948" cy="3163021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37" y="2332857"/>
            <a:ext cx="3887086" cy="3239238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060156"/>
            <a:ext cx="7614202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 x Classificação</a:t>
            </a: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25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623911"/>
            <a:ext cx="7886700" cy="287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[TODO: Deixar claro a importância de se utilizar agrupamento e não classificação]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87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Algoritmos para agrupamento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Plano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Hierárquico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18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71714" y="-627"/>
            <a:ext cx="167353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Conceito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Algoritmos para agrupamento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Plano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Hierárquico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3" name="Elipse 2"/>
          <p:cNvSpPr/>
          <p:nvPr/>
        </p:nvSpPr>
        <p:spPr>
          <a:xfrm>
            <a:off x="187891" y="3136879"/>
            <a:ext cx="3532340" cy="808820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000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623911"/>
            <a:ext cx="7886700" cy="287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[Falar do FIHC e </a:t>
            </a: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Frequent</a:t>
            </a: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 </a:t>
            </a: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itemset</a:t>
            </a: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?]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58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exnihilo.be/wp-content/uploads/2011/10/mundaneum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99" y="3045436"/>
            <a:ext cx="5006975" cy="311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252311"/>
            <a:ext cx="7886700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Em 1895, Paul </a:t>
            </a:r>
            <a:r>
              <a:rPr lang="pt-BR" sz="3200" dirty="0" err="1" smtClean="0">
                <a:latin typeface="Aleo" panose="020F0502020204030203" pitchFamily="34" charset="0"/>
              </a:rPr>
              <a:t>Otlet</a:t>
            </a:r>
            <a:r>
              <a:rPr lang="pt-BR" sz="3200" dirty="0" smtClean="0">
                <a:latin typeface="Aleo" panose="020F0502020204030203" pitchFamily="34" charset="0"/>
              </a:rPr>
              <a:t> e Henri La Fontaine criaram um centro internacional de documentação chamado </a:t>
            </a:r>
            <a:r>
              <a:rPr lang="pt-BR" sz="3200" dirty="0" err="1" smtClean="0">
                <a:latin typeface="Aleo" panose="020F0502020204030203" pitchFamily="34" charset="0"/>
              </a:rPr>
              <a:t>Mundaneum</a:t>
            </a:r>
            <a:r>
              <a:rPr lang="pt-BR" sz="3200" dirty="0" smtClean="0">
                <a:latin typeface="Aleo" panose="020F0502020204030203" pitchFamily="34" charset="0"/>
              </a:rPr>
              <a:t>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170927" y="-627"/>
            <a:ext cx="197432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Introdução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499" y="2968398"/>
            <a:ext cx="3320049" cy="3269206"/>
          </a:xfrm>
          <a:prstGeom prst="rect">
            <a:avLst/>
          </a:prstGeom>
        </p:spPr>
      </p:pic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4495800" y="6368301"/>
            <a:ext cx="4114800" cy="388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500" dirty="0" smtClean="0">
                <a:latin typeface="Aleo" panose="020F0502020204030203" pitchFamily="34" charset="0"/>
              </a:rPr>
              <a:t>Classificação Decimal Universal (CDU)</a:t>
            </a:r>
            <a:endParaRPr lang="pt-BR" sz="15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46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441326" y="2254013"/>
            <a:ext cx="8280401" cy="220620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err="1"/>
              <a:t>fihc</a:t>
            </a:r>
            <a:r>
              <a:rPr lang="pt-BR" sz="2000" dirty="0"/>
              <a:t> = </a:t>
            </a:r>
            <a:r>
              <a:rPr lang="pt-BR" sz="2000" dirty="0" err="1"/>
              <a:t>Clustering</a:t>
            </a:r>
            <a:r>
              <a:rPr lang="pt-BR" sz="2000" dirty="0"/>
              <a:t>::</a:t>
            </a:r>
            <a:r>
              <a:rPr lang="pt-BR" sz="2000" dirty="0" err="1"/>
              <a:t>Fihc</a:t>
            </a:r>
            <a:r>
              <a:rPr lang="pt-BR" sz="2000" dirty="0"/>
              <a:t>::</a:t>
            </a:r>
            <a:r>
              <a:rPr lang="pt-BR" sz="2000" dirty="0" err="1"/>
              <a:t>Controler.new</a:t>
            </a:r>
            <a:r>
              <a:rPr lang="pt-BR" sz="2000" dirty="0"/>
              <a:t>(</a:t>
            </a:r>
            <a:r>
              <a:rPr lang="pt-BR" sz="2000" dirty="0" err="1"/>
              <a:t>global_support</a:t>
            </a:r>
            <a:r>
              <a:rPr lang="pt-BR" sz="2000" dirty="0"/>
              <a:t>: 0.20, </a:t>
            </a:r>
            <a:r>
              <a:rPr lang="pt-BR" sz="2000" dirty="0" err="1"/>
              <a:t>cluster_support</a:t>
            </a:r>
            <a:r>
              <a:rPr lang="pt-BR" sz="2000" dirty="0"/>
              <a:t>: 0.30, </a:t>
            </a:r>
            <a:r>
              <a:rPr lang="pt-BR" sz="2000" dirty="0" err="1" smtClean="0"/>
              <a:t>k_clusters</a:t>
            </a:r>
            <a:r>
              <a:rPr lang="pt-BR" sz="2000" dirty="0" smtClean="0"/>
              <a:t>: </a:t>
            </a:r>
            <a:r>
              <a:rPr lang="pt-BR" sz="2000" dirty="0"/>
              <a:t>30)</a:t>
            </a:r>
          </a:p>
          <a:p>
            <a:pPr marL="0" indent="0">
              <a:buNone/>
            </a:pPr>
            <a:r>
              <a:rPr lang="pt-BR" sz="2000" dirty="0" err="1"/>
              <a:t>fihc.output_manager</a:t>
            </a:r>
            <a:r>
              <a:rPr lang="pt-BR" sz="2000" dirty="0"/>
              <a:t>(</a:t>
            </a:r>
            <a:r>
              <a:rPr lang="pt-BR" sz="2000" dirty="0" err="1"/>
              <a:t>HVinaOutputManager.new</a:t>
            </a:r>
            <a:r>
              <a:rPr lang="pt-BR" sz="2000" dirty="0"/>
              <a:t>("</a:t>
            </a:r>
            <a:r>
              <a:rPr lang="pt-BR" sz="2000" dirty="0" err="1"/>
              <a:t>results</a:t>
            </a:r>
            <a:r>
              <a:rPr lang="pt-BR" sz="2000" dirty="0" smtClean="0"/>
              <a:t>"))</a:t>
            </a:r>
          </a:p>
          <a:p>
            <a:pPr marL="0" indent="0">
              <a:buNone/>
            </a:pPr>
            <a:endParaRPr lang="pt-BR" sz="2000" dirty="0"/>
          </a:p>
          <a:p>
            <a:pPr marL="0" indent="0">
              <a:buNone/>
            </a:pPr>
            <a:r>
              <a:rPr lang="pt-BR" sz="2000" dirty="0" err="1"/>
              <a:t>hc</a:t>
            </a:r>
            <a:r>
              <a:rPr lang="pt-BR" sz="2000" dirty="0"/>
              <a:t> = </a:t>
            </a:r>
            <a:r>
              <a:rPr lang="pt-BR" sz="2000" dirty="0" err="1"/>
              <a:t>HierarchicalClustering.new</a:t>
            </a:r>
            <a:r>
              <a:rPr lang="pt-BR" sz="2000" dirty="0"/>
              <a:t>( </a:t>
            </a:r>
            <a:r>
              <a:rPr lang="pt-BR" sz="2000" dirty="0" err="1"/>
              <a:t>dir</a:t>
            </a:r>
            <a:r>
              <a:rPr lang="pt-BR" sz="2000" dirty="0"/>
              <a:t>: "./artigos", </a:t>
            </a:r>
            <a:r>
              <a:rPr lang="pt-BR" sz="2000" dirty="0" err="1"/>
              <a:t>algorithm</a:t>
            </a:r>
            <a:r>
              <a:rPr lang="pt-BR" sz="2000" dirty="0"/>
              <a:t>: </a:t>
            </a:r>
            <a:r>
              <a:rPr lang="pt-BR" sz="2000" dirty="0" err="1"/>
              <a:t>fihc</a:t>
            </a:r>
            <a:r>
              <a:rPr lang="pt-BR" sz="2000" dirty="0"/>
              <a:t> )</a:t>
            </a:r>
            <a:endParaRPr lang="pt-BR" sz="2000" dirty="0">
              <a:latin typeface="Aleo" panose="020F0502020204030203" pitchFamily="34" charset="0"/>
            </a:endParaRPr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481667" y="1603768"/>
            <a:ext cx="7886700" cy="5208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Exemplo de uso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30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8" y="-627"/>
            <a:ext cx="151195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6" y="683629"/>
            <a:ext cx="8899590" cy="5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3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1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DEMO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52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1925781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80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1</a:t>
            </a:r>
            <a:endParaRPr lang="pt-BR" dirty="0"/>
          </a:p>
        </p:txBody>
      </p:sp>
      <p:sp>
        <p:nvSpPr>
          <p:cNvPr id="6" name="Fluxograma: Conector 5"/>
          <p:cNvSpPr/>
          <p:nvPr/>
        </p:nvSpPr>
        <p:spPr>
          <a:xfrm>
            <a:off x="2058483" y="2725828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4490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Conclusão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53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2134682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4992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7052" y="1738536"/>
            <a:ext cx="8108950" cy="3602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 problema não está na quantidade de informação, mas sim na maneira como a organizamos.</a:t>
            </a: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r>
              <a:rPr lang="pt-BR" sz="3200" dirty="0" err="1" smtClean="0">
                <a:latin typeface="Aleo" panose="020F0502020204030203" pitchFamily="34" charset="0"/>
              </a:rPr>
              <a:t>Blá</a:t>
            </a:r>
            <a:r>
              <a:rPr lang="pt-BR" sz="3200" dirty="0" smtClean="0">
                <a:latin typeface="Aleo" panose="020F0502020204030203" pitchFamily="34" charset="0"/>
              </a:rPr>
              <a:t> </a:t>
            </a:r>
            <a:r>
              <a:rPr lang="pt-BR" sz="3200" dirty="0" err="1" smtClean="0">
                <a:latin typeface="Aleo" panose="020F0502020204030203" pitchFamily="34" charset="0"/>
              </a:rPr>
              <a:t>blá</a:t>
            </a:r>
            <a:r>
              <a:rPr lang="pt-BR" sz="3200" dirty="0" smtClean="0">
                <a:latin typeface="Aleo" panose="020F0502020204030203" pitchFamily="34" charset="0"/>
              </a:rPr>
              <a:t> </a:t>
            </a:r>
            <a:r>
              <a:rPr lang="pt-BR" sz="3200" dirty="0" err="1" smtClean="0">
                <a:latin typeface="Aleo" panose="020F0502020204030203" pitchFamily="34" charset="0"/>
              </a:rPr>
              <a:t>blá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274224" y="-627"/>
            <a:ext cx="187102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Conclusão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2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Imagens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1500" dirty="0">
                <a:latin typeface="Aleo" panose="020F0502020204030203" pitchFamily="34" charset="0"/>
                <a:hlinkClick r:id="rId2"/>
              </a:rPr>
              <a:t>http://www.meetinireland.com/BusinessTourism/media/main_site/Blog/EUCHARISTIC-CONGRESS---</a:t>
            </a:r>
            <a:r>
              <a:rPr lang="pt-BR" sz="1500" dirty="0" smtClean="0">
                <a:latin typeface="Aleo" panose="020F0502020204030203" pitchFamily="34" charset="0"/>
                <a:hlinkClick r:id="rId2"/>
              </a:rPr>
              <a:t>Fam-trip-in-Trinity.jpg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>
                <a:latin typeface="Aleo" panose="020F0502020204030203" pitchFamily="34" charset="0"/>
                <a:hlinkClick r:id="rId3"/>
              </a:rPr>
              <a:t>https://</a:t>
            </a:r>
            <a:r>
              <a:rPr lang="pt-BR" sz="1500" dirty="0" smtClean="0">
                <a:latin typeface="Aleo" panose="020F0502020204030203" pitchFamily="34" charset="0"/>
                <a:hlinkClick r:id="rId3"/>
              </a:rPr>
              <a:t>www.google.com/culturalinstitute/asset-viewer/the-universal-decimal-classification-index-formation/AAGWMxx6DKSL9g?exhibitId=QQ-RRh0A&amp;hl=pt-BR&amp;projectId=historic-moments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>
                <a:latin typeface="Aleo" panose="020F0502020204030203" pitchFamily="34" charset="0"/>
                <a:hlinkClick r:id="rId4"/>
              </a:rPr>
              <a:t>http://</a:t>
            </a:r>
            <a:r>
              <a:rPr lang="pt-BR" sz="1500" dirty="0" smtClean="0">
                <a:latin typeface="Aleo" panose="020F0502020204030203" pitchFamily="34" charset="0"/>
                <a:hlinkClick r:id="rId4"/>
              </a:rPr>
              <a:t>cfile30.uf.tistory.com/image/156899344FEA735C2ADC9A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>
                <a:latin typeface="Aleo" panose="020F0502020204030203" pitchFamily="34" charset="0"/>
                <a:hlinkClick r:id="rId5"/>
              </a:rPr>
              <a:t>http://</a:t>
            </a:r>
            <a:r>
              <a:rPr lang="pt-BR" sz="1500" dirty="0" smtClean="0">
                <a:latin typeface="Aleo" panose="020F0502020204030203" pitchFamily="34" charset="0"/>
                <a:hlinkClick r:id="rId5"/>
              </a:rPr>
              <a:t>www.athomearkansas.com/sites/athomearkansas.com/files/images/2/gallery_images/pug-n-shelves.jpg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>
                <a:latin typeface="Aleo" panose="020F0502020204030203" pitchFamily="34" charset="0"/>
                <a:hlinkClick r:id="rId6"/>
              </a:rPr>
              <a:t>http://</a:t>
            </a:r>
            <a:r>
              <a:rPr lang="pt-BR" sz="1500" dirty="0" smtClean="0">
                <a:latin typeface="Aleo" panose="020F0502020204030203" pitchFamily="34" charset="0"/>
                <a:hlinkClick r:id="rId6"/>
              </a:rPr>
              <a:t>media.npr.org/assets/img/2013/03/08/baxter-robot-rethink_427b-887569fc4e12e1d5a515e7d64dbd7ef3b41fc034.jpg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>
                <a:latin typeface="Aleo" panose="020F0502020204030203" pitchFamily="34" charset="0"/>
                <a:hlinkClick r:id="rId7"/>
              </a:rPr>
              <a:t>http://</a:t>
            </a:r>
            <a:r>
              <a:rPr lang="pt-BR" sz="1500" dirty="0" smtClean="0">
                <a:latin typeface="Aleo" panose="020F0502020204030203" pitchFamily="34" charset="0"/>
                <a:hlinkClick r:id="rId7"/>
              </a:rPr>
              <a:t>digital.coolspringspress.com/rp_columns_images/images/666.jpg</a:t>
            </a:r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1500" dirty="0"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109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Referências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sz="2000" dirty="0" smtClean="0">
              <a:latin typeface="Aleo" panose="020F0502020204030203" pitchFamily="34" charset="0"/>
            </a:endParaRPr>
          </a:p>
          <a:p>
            <a:endParaRPr lang="pt-BR" sz="20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63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2914650"/>
            <a:ext cx="7886700" cy="1019176"/>
          </a:xfrm>
        </p:spPr>
        <p:txBody>
          <a:bodyPr/>
          <a:lstStyle/>
          <a:p>
            <a:pPr algn="ctr"/>
            <a:r>
              <a:rPr lang="pt-BR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Obrigado!!</a:t>
            </a:r>
            <a:endParaRPr lang="pt-BR" b="1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136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upload.wikimedia.org/wikipedia/commons/4/43/Mundaneum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414" y="0"/>
            <a:ext cx="10407650" cy="696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6</a:t>
            </a:fld>
            <a:endParaRPr lang="pt-BR"/>
          </a:p>
        </p:txBody>
      </p:sp>
      <p:sp>
        <p:nvSpPr>
          <p:cNvPr id="10" name="Espaço Reservado para Conteúdo 2"/>
          <p:cNvSpPr>
            <a:spLocks noGrp="1"/>
          </p:cNvSpPr>
          <p:nvPr>
            <p:ph idx="1"/>
          </p:nvPr>
        </p:nvSpPr>
        <p:spPr>
          <a:xfrm>
            <a:off x="-34413" y="304799"/>
            <a:ext cx="9178414" cy="1638301"/>
          </a:xfrm>
          <a:solidFill>
            <a:srgbClr val="0D0D0D">
              <a:alpha val="80000"/>
            </a:srgbClr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pt-BR" sz="5400" dirty="0" smtClean="0">
                <a:solidFill>
                  <a:schemeClr val="bg1"/>
                </a:solidFill>
                <a:latin typeface="Aleo" panose="020F0502020204030203" pitchFamily="34" charset="0"/>
              </a:rPr>
              <a:t>+16 Milhões de documentos</a:t>
            </a:r>
            <a:endParaRPr lang="pt-BR" sz="5400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28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630341"/>
            <a:ext cx="7886700" cy="1429039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Problema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7</a:t>
            </a:fld>
            <a:endParaRPr lang="pt-BR"/>
          </a:p>
        </p:txBody>
      </p:sp>
      <p:sp>
        <p:nvSpPr>
          <p:cNvPr id="5" name="Fluxograma: Conector 4"/>
          <p:cNvSpPr/>
          <p:nvPr/>
        </p:nvSpPr>
        <p:spPr>
          <a:xfrm>
            <a:off x="1572490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1662544" y="280626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>
                <a:solidFill>
                  <a:schemeClr val="bg1"/>
                </a:solidFill>
                <a:latin typeface="Bebas Neue" panose="020B0606020202050201" pitchFamily="34" charset="0"/>
              </a:rPr>
              <a:t>2</a:t>
            </a: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7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565560"/>
            <a:ext cx="7886700" cy="33805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 o advento da internet houve uma </a:t>
            </a:r>
            <a:r>
              <a:rPr lang="pt-BR" sz="54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explosão de informação</a:t>
            </a:r>
            <a:r>
              <a:rPr lang="pt-BR" sz="5400" b="1" dirty="0" smtClean="0">
                <a:latin typeface="Aleo" panose="020F0502020204030203" pitchFamily="34" charset="0"/>
              </a:rPr>
              <a:t> </a:t>
            </a:r>
            <a:r>
              <a:rPr lang="pt-BR" sz="3200" dirty="0" smtClean="0">
                <a:latin typeface="Aleo" panose="020F0502020204030203" pitchFamily="34" charset="0"/>
              </a:rPr>
              <a:t>que tornou muito difícil a classificação manual desses novos documentos.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2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355549"/>
            <a:ext cx="7886700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Nunca se produziu tanta informação como nos tempos atuais ...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3076" name="Picture 4" descr="http://b-i.forbesimg.com/johnnosta/files/2013/06/informationoverlo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2831590"/>
            <a:ext cx="4762500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688612" y="6385379"/>
            <a:ext cx="57903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00" dirty="0"/>
              <a:t>Fonte: http://www.forbes.com/sites/johnnosta/2013/06/13/information-overload-the-big-challenge-for-digital-health/</a:t>
            </a:r>
          </a:p>
        </p:txBody>
      </p:sp>
    </p:spTree>
    <p:extLst>
      <p:ext uri="{BB962C8B-B14F-4D97-AF65-F5344CB8AC3E}">
        <p14:creationId xmlns:p14="http://schemas.microsoft.com/office/powerpoint/2010/main" val="363860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rmAutofit fontScale="62500" lnSpcReduction="20000"/>
      </a:bodyPr>
      <a:lstStyle>
        <a:defPPr marL="0" indent="0" algn="ctr">
          <a:buFont typeface="Arial" panose="020B0604020202020204" pitchFamily="34" charset="0"/>
          <a:buNone/>
          <a:defRPr sz="4600" b="1" dirty="0" smtClean="0">
            <a:latin typeface="Aleo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20581</TotalTime>
  <Words>1749</Words>
  <Application>Microsoft Office PowerPoint</Application>
  <PresentationFormat>Apresentação na tela (4:3)</PresentationFormat>
  <Paragraphs>319</Paragraphs>
  <Slides>57</Slides>
  <Notes>21</Notes>
  <HiddenSlides>7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57</vt:i4>
      </vt:variant>
    </vt:vector>
  </HeadingPairs>
  <TitlesOfParts>
    <vt:vector size="63" baseType="lpstr">
      <vt:lpstr>Aleo</vt:lpstr>
      <vt:lpstr>Arial</vt:lpstr>
      <vt:lpstr>Bebas Neue</vt:lpstr>
      <vt:lpstr>Calibri</vt:lpstr>
      <vt:lpstr>Calibri Light</vt:lpstr>
      <vt:lpstr>Tema do Office</vt:lpstr>
      <vt:lpstr>Classificação não-supervisionada hierárquica de artigos jornalísticos</vt:lpstr>
      <vt:lpstr>Agenda</vt:lpstr>
      <vt:lpstr>Introdução</vt:lpstr>
      <vt:lpstr>Apresentação do PowerPoint</vt:lpstr>
      <vt:lpstr>Apresentação do PowerPoint</vt:lpstr>
      <vt:lpstr>Apresentação do PowerPoint</vt:lpstr>
      <vt:lpstr>Problema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Objetivo do trabalho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Solução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DEMO</vt:lpstr>
      <vt:lpstr>Conclusão</vt:lpstr>
      <vt:lpstr>Apresentação do PowerPoint</vt:lpstr>
      <vt:lpstr>Imagens</vt:lpstr>
      <vt:lpstr>Referências</vt:lpstr>
      <vt:lpstr>Obrigado!!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Startup Ecosystem Report 2012</dc:title>
  <dc:creator>Cirillo Ribeiro Ferreira</dc:creator>
  <cp:lastModifiedBy>Cirillo Ribeiro Ferreira</cp:lastModifiedBy>
  <cp:revision>791</cp:revision>
  <cp:lastPrinted>2014-05-29T00:34:56Z</cp:lastPrinted>
  <dcterms:created xsi:type="dcterms:W3CDTF">2014-05-19T12:23:23Z</dcterms:created>
  <dcterms:modified xsi:type="dcterms:W3CDTF">2014-11-14T23:50:36Z</dcterms:modified>
</cp:coreProperties>
</file>

<file path=docProps/thumbnail.jpeg>
</file>